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26/01/1441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26/01/1441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26/01/1441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ABB09-4A1D-463E-8065-109CC2B7EFAA}" type="datetimeFigureOut">
              <a:rPr lang="ar-SA" smtClean="0"/>
              <a:t>26/01/1441</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B34F065-1154-456A-91E3-76DE8E75E17B}" type="slidenum">
              <a:rPr lang="ar-SA" smtClean="0"/>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4747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4839"/>
            <a:ext cx="13652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44983" y="2803721"/>
            <a:ext cx="7128792" cy="1200329"/>
          </a:xfrm>
          <a:prstGeom prst="rect">
            <a:avLst/>
          </a:prstGeom>
        </p:spPr>
        <p:txBody>
          <a:bodyPr wrap="square">
            <a:spAutoFit/>
          </a:bodyPr>
          <a:lstStyle/>
          <a:p>
            <a:pPr lvl="0" algn="ctr"/>
            <a:r>
              <a:rPr lang="en-US" sz="3600" b="1" dirty="0" smtClean="0">
                <a:solidFill>
                  <a:srgbClr val="FFFF00"/>
                </a:solidFill>
              </a:rPr>
              <a:t>Dr. </a:t>
            </a:r>
            <a:r>
              <a:rPr lang="en-US" sz="3600" b="1" dirty="0" err="1" smtClean="0">
                <a:solidFill>
                  <a:srgbClr val="FFFF00"/>
                </a:solidFill>
              </a:rPr>
              <a:t>Hiba</a:t>
            </a:r>
            <a:r>
              <a:rPr lang="en-US" sz="3600" b="1" dirty="0" smtClean="0">
                <a:solidFill>
                  <a:srgbClr val="FFFF00"/>
                </a:solidFill>
              </a:rPr>
              <a:t> </a:t>
            </a:r>
            <a:r>
              <a:rPr lang="en-US" sz="3600" b="1" dirty="0" err="1" smtClean="0">
                <a:solidFill>
                  <a:srgbClr val="FFFF00"/>
                </a:solidFill>
              </a:rPr>
              <a:t>Shakir</a:t>
            </a:r>
            <a:r>
              <a:rPr lang="en-US" sz="3600" b="1" dirty="0" smtClean="0">
                <a:solidFill>
                  <a:srgbClr val="FFFF00"/>
                </a:solidFill>
              </a:rPr>
              <a:t> Ahmed</a:t>
            </a:r>
          </a:p>
          <a:p>
            <a:pPr lvl="0" algn="ctr"/>
            <a:r>
              <a:rPr lang="en-US" sz="3600" b="1" dirty="0" smtClean="0">
                <a:solidFill>
                  <a:srgbClr val="FFFF00"/>
                </a:solidFill>
              </a:rPr>
              <a:t>Microbiology / </a:t>
            </a:r>
            <a:r>
              <a:rPr lang="en-US" sz="3600" b="1" dirty="0">
                <a:solidFill>
                  <a:srgbClr val="FFFF00"/>
                </a:solidFill>
              </a:rPr>
              <a:t>C</a:t>
            </a:r>
            <a:r>
              <a:rPr lang="en-US" sz="3600" b="1" dirty="0" smtClean="0">
                <a:solidFill>
                  <a:srgbClr val="FFFF00"/>
                </a:solidFill>
              </a:rPr>
              <a:t>linical Immunology</a:t>
            </a:r>
            <a:endParaRPr lang="ar-IQ" sz="3600" b="1" dirty="0">
              <a:solidFill>
                <a:srgbClr val="FFFF00"/>
              </a:solidFill>
            </a:endParaRPr>
          </a:p>
        </p:txBody>
      </p:sp>
    </p:spTree>
    <p:extLst>
      <p:ext uri="{BB962C8B-B14F-4D97-AF65-F5344CB8AC3E}">
        <p14:creationId xmlns:p14="http://schemas.microsoft.com/office/powerpoint/2010/main" val="333913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335488"/>
          </a:xfrm>
        </p:spPr>
        <p:txBody>
          <a:bodyPr>
            <a:normAutofit fontScale="92500" lnSpcReduction="20000"/>
          </a:bodyPr>
          <a:lstStyle/>
          <a:p>
            <a:pPr algn="just" rtl="0">
              <a:lnSpc>
                <a:spcPct val="150000"/>
              </a:lnSpc>
              <a:spcAft>
                <a:spcPts val="0"/>
              </a:spcAft>
            </a:pPr>
            <a:r>
              <a:rPr lang="en-US" b="1" dirty="0">
                <a:solidFill>
                  <a:srgbClr val="000000"/>
                </a:solidFill>
                <a:ea typeface="Calibri"/>
              </a:rPr>
              <a:t>Virus-induced tissue damage can be measured directly by </a:t>
            </a:r>
            <a:r>
              <a:rPr lang="en-US" dirty="0">
                <a:solidFill>
                  <a:srgbClr val="000000"/>
                </a:solidFill>
                <a:ea typeface="Calibri"/>
              </a:rPr>
              <a:t>: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-examining histological sections or the blood.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The safety of live attenuated poliovirus vaccine is determined by assessing the extent of pathological lesions in the central nervous system in experimentally inoculated monkeys. </a:t>
            </a:r>
            <a:endParaRPr lang="en-US" sz="2000" dirty="0">
              <a:solidFill>
                <a:srgbClr val="000000"/>
              </a:solidFill>
              <a:latin typeface="Calibri"/>
              <a:ea typeface="Calibri"/>
            </a:endParaRPr>
          </a:p>
          <a:p>
            <a:pPr algn="just" rtl="0">
              <a:lnSpc>
                <a:spcPct val="150000"/>
              </a:lnSpc>
              <a:spcAft>
                <a:spcPts val="1000"/>
              </a:spcAft>
            </a:pPr>
            <a:r>
              <a:rPr lang="en-US" sz="1800" dirty="0">
                <a:latin typeface="Calibri"/>
                <a:ea typeface="Calibri"/>
                <a:cs typeface="Arial"/>
              </a:rPr>
              <a:t>- </a:t>
            </a:r>
            <a:r>
              <a:rPr lang="en-US" dirty="0">
                <a:ea typeface="Calibri"/>
                <a:cs typeface="Arial"/>
              </a:rPr>
              <a:t>The reduction in blood concentration of CD4+ lymphocytes caused by human immunodeficiency virus type 1 infection is another example. </a:t>
            </a:r>
            <a:r>
              <a:rPr lang="en-US" b="1" dirty="0">
                <a:ea typeface="Calibri"/>
                <a:cs typeface="Arial"/>
              </a:rPr>
              <a:t>Indirect measures of virulence include assays for liver enzymes (alanine or aspartate amino-</a:t>
            </a:r>
            <a:r>
              <a:rPr lang="en-US" b="1" dirty="0" err="1">
                <a:ea typeface="Calibri"/>
                <a:cs typeface="Arial"/>
              </a:rPr>
              <a:t>transferases</a:t>
            </a:r>
            <a:r>
              <a:rPr lang="en-US" b="1" dirty="0">
                <a:ea typeface="Calibri"/>
                <a:cs typeface="Arial"/>
              </a:rPr>
              <a:t>) that are released into the blood as a result of virus-induced liver damage .                                 </a:t>
            </a:r>
            <a:endParaRPr lang="en-US" sz="1800" dirty="0">
              <a:latin typeface="Calibri"/>
              <a:ea typeface="Calibri"/>
              <a:cs typeface="Arial"/>
            </a:endParaRPr>
          </a:p>
          <a:p>
            <a:pPr algn="l" rtl="0"/>
            <a:endParaRPr lang="ar-IQ" dirty="0"/>
          </a:p>
        </p:txBody>
      </p:sp>
    </p:spTree>
    <p:extLst>
      <p:ext uri="{BB962C8B-B14F-4D97-AF65-F5344CB8AC3E}">
        <p14:creationId xmlns:p14="http://schemas.microsoft.com/office/powerpoint/2010/main" val="47566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116632"/>
            <a:ext cx="7543800" cy="6192688"/>
          </a:xfrm>
        </p:spPr>
        <p:txBody>
          <a:bodyPr>
            <a:normAutofit fontScale="70000" lnSpcReduction="20000"/>
          </a:bodyPr>
          <a:lstStyle/>
          <a:p>
            <a:pPr marL="0" indent="0" algn="ctr" rtl="0">
              <a:spcAft>
                <a:spcPts val="0"/>
              </a:spcAft>
              <a:buNone/>
            </a:pPr>
            <a:r>
              <a:rPr lang="en-US" sz="2600" b="1" dirty="0">
                <a:solidFill>
                  <a:srgbClr val="FFC000"/>
                </a:solidFill>
                <a:latin typeface="Arial"/>
                <a:ea typeface="Calibri"/>
              </a:rPr>
              <a:t>Immunity of virus </a:t>
            </a:r>
            <a:endParaRPr lang="en-US" sz="2600" dirty="0">
              <a:solidFill>
                <a:srgbClr val="FFC000"/>
              </a:solidFill>
              <a:latin typeface="Calibri"/>
              <a:ea typeface="Calibri"/>
            </a:endParaRPr>
          </a:p>
          <a:p>
            <a:pPr algn="just" rtl="0">
              <a:lnSpc>
                <a:spcPct val="150000"/>
              </a:lnSpc>
              <a:spcAft>
                <a:spcPts val="1000"/>
              </a:spcAft>
            </a:pPr>
            <a:r>
              <a:rPr lang="en-US" dirty="0" smtClean="0">
                <a:solidFill>
                  <a:srgbClr val="000000"/>
                </a:solidFill>
                <a:ea typeface="Calibri"/>
                <a:cs typeface="Arial"/>
              </a:rPr>
              <a:t>natural </a:t>
            </a:r>
            <a:r>
              <a:rPr lang="en-US" dirty="0">
                <a:solidFill>
                  <a:srgbClr val="000000"/>
                </a:solidFill>
                <a:ea typeface="Calibri"/>
                <a:cs typeface="Arial"/>
              </a:rPr>
              <a:t>immunity to viral infections is associated with </a:t>
            </a:r>
            <a:r>
              <a:rPr lang="en-US" dirty="0" err="1">
                <a:solidFill>
                  <a:srgbClr val="C00000"/>
                </a:solidFill>
                <a:ea typeface="Calibri"/>
                <a:cs typeface="Arial"/>
              </a:rPr>
              <a:t>interferons</a:t>
            </a:r>
            <a:r>
              <a:rPr lang="en-US" dirty="0">
                <a:solidFill>
                  <a:srgbClr val="C00000"/>
                </a:solidFill>
                <a:ea typeface="Calibri"/>
                <a:cs typeface="Arial"/>
              </a:rPr>
              <a:t> </a:t>
            </a:r>
            <a:r>
              <a:rPr lang="en-US" dirty="0">
                <a:solidFill>
                  <a:srgbClr val="000000"/>
                </a:solidFill>
                <a:ea typeface="Calibri"/>
                <a:cs typeface="Arial"/>
              </a:rPr>
              <a:t>especially α and β so called because of their interference with viral replication </a:t>
            </a:r>
            <a:r>
              <a:rPr lang="en-US" dirty="0" smtClean="0">
                <a:solidFill>
                  <a:srgbClr val="000000"/>
                </a:solidFill>
                <a:ea typeface="Calibri"/>
                <a:cs typeface="Arial"/>
              </a:rPr>
              <a:t>.</a:t>
            </a:r>
          </a:p>
          <a:p>
            <a:pPr algn="just" rtl="0">
              <a:lnSpc>
                <a:spcPct val="150000"/>
              </a:lnSpc>
              <a:spcAft>
                <a:spcPts val="1000"/>
              </a:spcAft>
            </a:pPr>
            <a:r>
              <a:rPr lang="en-US" dirty="0" smtClean="0">
                <a:solidFill>
                  <a:srgbClr val="000000"/>
                </a:solidFill>
                <a:ea typeface="Calibri"/>
                <a:cs typeface="Arial"/>
              </a:rPr>
              <a:t> </a:t>
            </a:r>
            <a:r>
              <a:rPr lang="en-US" dirty="0">
                <a:solidFill>
                  <a:srgbClr val="000000"/>
                </a:solidFill>
                <a:ea typeface="Calibri"/>
                <a:cs typeface="Arial"/>
              </a:rPr>
              <a:t>γ is probably most effective in protecting against extracellular bacteria though its ability to enhance immune-mediated mechanisms </a:t>
            </a:r>
            <a:r>
              <a:rPr lang="en-US" dirty="0" smtClean="0">
                <a:solidFill>
                  <a:srgbClr val="000000"/>
                </a:solidFill>
                <a:ea typeface="Calibri"/>
                <a:cs typeface="Arial"/>
              </a:rPr>
              <a:t>.</a:t>
            </a:r>
          </a:p>
          <a:p>
            <a:pPr algn="just" rtl="0">
              <a:lnSpc>
                <a:spcPct val="150000"/>
              </a:lnSpc>
              <a:spcAft>
                <a:spcPts val="1000"/>
              </a:spcAft>
            </a:pPr>
            <a:r>
              <a:rPr lang="en-US" dirty="0" smtClean="0">
                <a:solidFill>
                  <a:srgbClr val="000000"/>
                </a:solidFill>
                <a:ea typeface="Calibri"/>
                <a:cs typeface="Arial"/>
              </a:rPr>
              <a:t> </a:t>
            </a:r>
            <a:r>
              <a:rPr lang="en-US" dirty="0">
                <a:solidFill>
                  <a:srgbClr val="000000"/>
                </a:solidFill>
                <a:ea typeface="Calibri"/>
                <a:cs typeface="Arial"/>
              </a:rPr>
              <a:t>since viruses require attachment to host cells before they can replicate and cause infection , antibodies to the virus that prevent attachment represent an important mechanism that protect against viral infection. these protective antibodies may be </a:t>
            </a:r>
            <a:r>
              <a:rPr lang="en-US" dirty="0" err="1">
                <a:solidFill>
                  <a:srgbClr val="000000"/>
                </a:solidFill>
                <a:ea typeface="Calibri"/>
                <a:cs typeface="Arial"/>
              </a:rPr>
              <a:t>IgG</a:t>
            </a:r>
            <a:r>
              <a:rPr lang="en-US" dirty="0">
                <a:solidFill>
                  <a:srgbClr val="000000"/>
                </a:solidFill>
                <a:ea typeface="Calibri"/>
                <a:cs typeface="Arial"/>
              </a:rPr>
              <a:t> or IgA as in the case of polio prevention . </a:t>
            </a:r>
            <a:endParaRPr lang="en-US" dirty="0" smtClean="0">
              <a:solidFill>
                <a:srgbClr val="000000"/>
              </a:solidFill>
              <a:ea typeface="Calibri"/>
              <a:cs typeface="Arial"/>
            </a:endParaRPr>
          </a:p>
          <a:p>
            <a:pPr algn="just" rtl="0">
              <a:lnSpc>
                <a:spcPct val="150000"/>
              </a:lnSpc>
              <a:spcAft>
                <a:spcPts val="1000"/>
              </a:spcAft>
            </a:pPr>
            <a:r>
              <a:rPr lang="en-US" dirty="0" smtClean="0">
                <a:solidFill>
                  <a:srgbClr val="000000"/>
                </a:solidFill>
                <a:ea typeface="Calibri"/>
                <a:cs typeface="Arial"/>
              </a:rPr>
              <a:t>since </a:t>
            </a:r>
            <a:r>
              <a:rPr lang="en-US" dirty="0">
                <a:solidFill>
                  <a:srgbClr val="000000"/>
                </a:solidFill>
                <a:ea typeface="Calibri"/>
                <a:cs typeface="Arial"/>
              </a:rPr>
              <a:t>viruses replicate in cells where they are no longer exposed to circulating antibodies , their eradication depends upon killing the infected host cells . this of course this require a CTL response </a:t>
            </a:r>
            <a:r>
              <a:rPr lang="en-US">
                <a:solidFill>
                  <a:srgbClr val="000000"/>
                </a:solidFill>
                <a:ea typeface="Calibri"/>
                <a:cs typeface="Arial"/>
              </a:rPr>
              <a:t>. </a:t>
            </a:r>
            <a:endParaRPr lang="en-US" smtClean="0">
              <a:solidFill>
                <a:srgbClr val="000000"/>
              </a:solidFill>
              <a:ea typeface="Calibri"/>
              <a:cs typeface="Arial"/>
            </a:endParaRPr>
          </a:p>
          <a:p>
            <a:pPr algn="just" rtl="0">
              <a:lnSpc>
                <a:spcPct val="150000"/>
              </a:lnSpc>
              <a:spcAft>
                <a:spcPts val="1000"/>
              </a:spcAft>
            </a:pPr>
            <a:r>
              <a:rPr lang="en-US" smtClean="0">
                <a:solidFill>
                  <a:srgbClr val="000000"/>
                </a:solidFill>
                <a:ea typeface="Calibri"/>
                <a:cs typeface="Arial"/>
              </a:rPr>
              <a:t>as </a:t>
            </a:r>
            <a:r>
              <a:rPr lang="en-US" dirty="0">
                <a:solidFill>
                  <a:srgbClr val="000000"/>
                </a:solidFill>
                <a:ea typeface="Calibri"/>
                <a:cs typeface="Arial"/>
              </a:rPr>
              <a:t>virally infected cells usually express viral peptides in MHC class I on their surface , they become targets for destruction by cytotoxic CD8 T cells . cells infected by virus also become susceptible to killing by NK cells . in this way viral replication is prevent and the viral infection eliminated.                                                                                               </a:t>
            </a:r>
            <a:endParaRPr lang="en-US" sz="1800" dirty="0">
              <a:effectLst/>
              <a:latin typeface="Calibri"/>
              <a:ea typeface="Calibri"/>
              <a:cs typeface="Arial"/>
            </a:endParaRPr>
          </a:p>
        </p:txBody>
      </p:sp>
    </p:spTree>
    <p:extLst>
      <p:ext uri="{BB962C8B-B14F-4D97-AF65-F5344CB8AC3E}">
        <p14:creationId xmlns:p14="http://schemas.microsoft.com/office/powerpoint/2010/main" val="272330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4102" y="979788"/>
            <a:ext cx="6189666" cy="489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12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49" y="404664"/>
            <a:ext cx="8838034"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19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08920"/>
            <a:ext cx="8229600" cy="1143000"/>
          </a:xfrm>
        </p:spPr>
        <p:txBody>
          <a:bodyPr/>
          <a:lstStyle/>
          <a:p>
            <a:pPr algn="ctr"/>
            <a:r>
              <a:rPr lang="en-US" dirty="0" smtClean="0">
                <a:latin typeface="+mn-lt"/>
              </a:rPr>
              <a:t>Pathogenesis of virus</a:t>
            </a:r>
            <a:endParaRPr lang="ar-IQ" dirty="0">
              <a:latin typeface="+mn-lt"/>
            </a:endParaRPr>
          </a:p>
        </p:txBody>
      </p:sp>
      <p:sp>
        <p:nvSpPr>
          <p:cNvPr id="3" name="عنصر نائب للمحتوى 2"/>
          <p:cNvSpPr>
            <a:spLocks noGrp="1"/>
          </p:cNvSpPr>
          <p:nvPr>
            <p:ph idx="1"/>
          </p:nvPr>
        </p:nvSpPr>
        <p:spPr>
          <a:xfrm>
            <a:off x="457200" y="4941168"/>
            <a:ext cx="8229600" cy="1184995"/>
          </a:xfrm>
        </p:spPr>
        <p:txBody>
          <a:bodyPr>
            <a:normAutofit/>
          </a:bodyPr>
          <a:lstStyle/>
          <a:p>
            <a:pPr algn="ctr"/>
            <a:r>
              <a:rPr lang="en-US" sz="3600" dirty="0" smtClean="0"/>
              <a:t>Lecture 2</a:t>
            </a:r>
            <a:endParaRPr lang="ar-IQ" sz="3600" dirty="0"/>
          </a:p>
        </p:txBody>
      </p:sp>
    </p:spTree>
    <p:extLst>
      <p:ext uri="{BB962C8B-B14F-4D97-AF65-F5344CB8AC3E}">
        <p14:creationId xmlns:p14="http://schemas.microsoft.com/office/powerpoint/2010/main" val="375584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8680"/>
            <a:ext cx="8229600" cy="4599384"/>
          </a:xfrm>
        </p:spPr>
        <p:txBody>
          <a:bodyPr>
            <a:noAutofit/>
          </a:bodyPr>
          <a:lstStyle/>
          <a:p>
            <a:pPr algn="just"/>
            <a:r>
              <a:rPr lang="en-US" sz="3600" dirty="0" smtClean="0">
                <a:latin typeface="+mn-lt"/>
              </a:rPr>
              <a:t>Pathogenesis</a:t>
            </a:r>
            <a:r>
              <a:rPr lang="en-US" sz="3600" dirty="0">
                <a:latin typeface="+mn-lt"/>
              </a:rPr>
              <a:t/>
            </a:r>
            <a:br>
              <a:rPr lang="en-US" sz="3600" dirty="0">
                <a:latin typeface="+mn-lt"/>
              </a:rPr>
            </a:br>
            <a:r>
              <a:rPr lang="en-US" sz="3600" dirty="0">
                <a:solidFill>
                  <a:srgbClr val="C00000"/>
                </a:solidFill>
                <a:latin typeface="+mn-lt"/>
              </a:rPr>
              <a:t>Viral </a:t>
            </a:r>
            <a:r>
              <a:rPr lang="en-US" sz="3600" dirty="0" smtClean="0">
                <a:solidFill>
                  <a:srgbClr val="C00000"/>
                </a:solidFill>
                <a:latin typeface="+mn-lt"/>
              </a:rPr>
              <a:t>pathogenesis</a:t>
            </a:r>
            <a:r>
              <a:rPr lang="en-US" sz="3600" dirty="0" smtClean="0">
                <a:latin typeface="+mn-lt"/>
              </a:rPr>
              <a:t>: </a:t>
            </a:r>
            <a:r>
              <a:rPr lang="en-US" sz="3600" dirty="0">
                <a:latin typeface="+mn-lt"/>
              </a:rPr>
              <a:t>is the process that occurs when a virus infects a cell and causes cellular changes</a:t>
            </a:r>
            <a:r>
              <a:rPr lang="en-US" sz="3600" dirty="0" smtClean="0">
                <a:latin typeface="+mn-lt"/>
              </a:rPr>
              <a:t>.                       </a:t>
            </a:r>
            <a:br>
              <a:rPr lang="en-US" sz="3600" dirty="0" smtClean="0">
                <a:latin typeface="+mn-lt"/>
              </a:rPr>
            </a:br>
            <a:r>
              <a:rPr lang="en-US" sz="3600" dirty="0" smtClean="0">
                <a:latin typeface="+mn-lt"/>
              </a:rPr>
              <a:t> </a:t>
            </a:r>
            <a:r>
              <a:rPr lang="en-US" sz="3600" dirty="0">
                <a:latin typeface="+mn-lt"/>
              </a:rPr>
              <a:t/>
            </a:r>
            <a:br>
              <a:rPr lang="en-US" sz="3600" dirty="0">
                <a:latin typeface="+mn-lt"/>
              </a:rPr>
            </a:br>
            <a:r>
              <a:rPr lang="en-US" sz="3600" dirty="0">
                <a:solidFill>
                  <a:srgbClr val="C00000"/>
                </a:solidFill>
                <a:latin typeface="+mn-lt"/>
              </a:rPr>
              <a:t>Disease </a:t>
            </a:r>
            <a:r>
              <a:rPr lang="en-US" sz="3600" dirty="0" smtClean="0">
                <a:solidFill>
                  <a:srgbClr val="C00000"/>
                </a:solidFill>
                <a:latin typeface="+mn-lt"/>
              </a:rPr>
              <a:t>pathogenesis: </a:t>
            </a:r>
            <a:r>
              <a:rPr lang="en-US" sz="3600" dirty="0">
                <a:latin typeface="+mn-lt"/>
              </a:rPr>
              <a:t>is a subset of events during an infection that results in disease manifestation in the host</a:t>
            </a:r>
            <a:r>
              <a:rPr lang="en-US" sz="3600" dirty="0" smtClean="0">
                <a:latin typeface="+mn-lt"/>
              </a:rPr>
              <a:t>.                             </a:t>
            </a:r>
            <a:endParaRPr lang="ar-IQ" sz="3600" dirty="0">
              <a:latin typeface="+mn-lt"/>
            </a:endParaRPr>
          </a:p>
        </p:txBody>
      </p:sp>
    </p:spTree>
    <p:extLst>
      <p:ext uri="{BB962C8B-B14F-4D97-AF65-F5344CB8AC3E}">
        <p14:creationId xmlns:p14="http://schemas.microsoft.com/office/powerpoint/2010/main" val="175575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just" rtl="0">
              <a:lnSpc>
                <a:spcPct val="150000"/>
              </a:lnSpc>
              <a:spcAft>
                <a:spcPts val="0"/>
              </a:spcAft>
            </a:pPr>
            <a:r>
              <a:rPr lang="en-US" b="1" dirty="0">
                <a:solidFill>
                  <a:srgbClr val="000000"/>
                </a:solidFill>
                <a:ea typeface="Calibri"/>
              </a:rPr>
              <a:t>Steps in Viral Pathogenesis </a:t>
            </a:r>
            <a:endParaRPr lang="en-US" sz="2000" dirty="0">
              <a:solidFill>
                <a:srgbClr val="000000"/>
              </a:solidFill>
              <a:latin typeface="Calibri"/>
              <a:ea typeface="Calibri"/>
            </a:endParaRPr>
          </a:p>
          <a:p>
            <a:pPr algn="just" rtl="0">
              <a:lnSpc>
                <a:spcPct val="150000"/>
              </a:lnSpc>
              <a:spcAft>
                <a:spcPts val="0"/>
              </a:spcAft>
            </a:pPr>
            <a:r>
              <a:rPr lang="en-US" dirty="0">
                <a:solidFill>
                  <a:srgbClr val="000000"/>
                </a:solidFill>
                <a:ea typeface="Calibri"/>
              </a:rPr>
              <a:t>Specific steps involved in viral pathogenesis are the following: viral entry into the host, primary viral replication, viral spread, cellular injury, host immune response, viral clearance or establishment of persistent infection, and viral shedding. </a:t>
            </a:r>
            <a:endParaRPr lang="en-US" sz="2000" dirty="0">
              <a:solidFill>
                <a:srgbClr val="000000"/>
              </a:solidFill>
              <a:effectLst/>
              <a:latin typeface="Calibri"/>
              <a:ea typeface="Calibri"/>
            </a:endParaRPr>
          </a:p>
        </p:txBody>
      </p:sp>
    </p:spTree>
    <p:extLst>
      <p:ext uri="{BB962C8B-B14F-4D97-AF65-F5344CB8AC3E}">
        <p14:creationId xmlns:p14="http://schemas.microsoft.com/office/powerpoint/2010/main" val="404941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2420888"/>
            <a:ext cx="7842448" cy="4405649"/>
          </a:xfrm>
        </p:spPr>
        <p:txBody>
          <a:bodyPr>
            <a:noAutofit/>
          </a:bodyPr>
          <a:lstStyle/>
          <a:p>
            <a:pPr marL="285750" lvl="0" indent="-285750" algn="just" rtl="0">
              <a:lnSpc>
                <a:spcPct val="150000"/>
              </a:lnSpc>
              <a:spcBef>
                <a:spcPct val="20000"/>
              </a:spcBef>
              <a:buFont typeface="Arial" pitchFamily="34" charset="0"/>
              <a:buChar char="•"/>
            </a:pPr>
            <a:r>
              <a:rPr lang="en-US" sz="1600" b="1" dirty="0">
                <a:solidFill>
                  <a:srgbClr val="000000"/>
                </a:solidFill>
                <a:latin typeface="Times New Roman"/>
                <a:ea typeface="Calibri"/>
                <a:cs typeface="+mn-cs"/>
              </a:rPr>
              <a:t> </a:t>
            </a:r>
            <a:r>
              <a:rPr lang="en-US" sz="1600" b="1" dirty="0" smtClean="0">
                <a:solidFill>
                  <a:srgbClr val="000000"/>
                </a:solidFill>
                <a:latin typeface="Times New Roman"/>
                <a:ea typeface="Calibri"/>
                <a:cs typeface="+mn-cs"/>
              </a:rPr>
              <a:t>B</a:t>
            </a:r>
            <a:r>
              <a:rPr lang="en-US" sz="1600" b="1" dirty="0">
                <a:solidFill>
                  <a:srgbClr val="000000"/>
                </a:solidFill>
                <a:latin typeface="Times New Roman"/>
                <a:ea typeface="Calibri"/>
                <a:cs typeface="+mn-cs"/>
              </a:rPr>
              <a:t>. Viral Spread and Cell Tropism </a:t>
            </a:r>
            <a:r>
              <a:rPr lang="en-US" sz="1600" b="1" dirty="0" smtClean="0">
                <a:solidFill>
                  <a:srgbClr val="000000"/>
                </a:solidFill>
                <a:latin typeface="Times New Roman"/>
                <a:ea typeface="Calibri"/>
                <a:cs typeface="+mn-cs"/>
              </a:rPr>
              <a:t>  </a:t>
            </a:r>
            <a:r>
              <a:rPr lang="ar-IQ" sz="1600" b="1" dirty="0" smtClean="0">
                <a:solidFill>
                  <a:srgbClr val="000000"/>
                </a:solidFill>
                <a:latin typeface="Times New Roman"/>
                <a:ea typeface="Calibri"/>
                <a:cs typeface="+mn-cs"/>
              </a:rPr>
              <a:t>                   </a:t>
            </a:r>
            <a:r>
              <a:rPr lang="en-US" sz="1600" dirty="0">
                <a:solidFill>
                  <a:srgbClr val="000000"/>
                </a:solidFill>
                <a:latin typeface="Calibri"/>
                <a:ea typeface="Calibri"/>
                <a:cs typeface="+mn-cs"/>
              </a:rPr>
              <a:t/>
            </a:r>
            <a:br>
              <a:rPr lang="en-US" sz="1600" dirty="0">
                <a:solidFill>
                  <a:srgbClr val="000000"/>
                </a:solidFill>
                <a:latin typeface="Calibri"/>
                <a:ea typeface="Calibri"/>
                <a:cs typeface="+mn-cs"/>
              </a:rPr>
            </a:br>
            <a:r>
              <a:rPr lang="en-US" sz="1600" dirty="0">
                <a:solidFill>
                  <a:srgbClr val="000000"/>
                </a:solidFill>
                <a:latin typeface="Times New Roman"/>
                <a:ea typeface="Calibri"/>
                <a:cs typeface="+mn-cs"/>
              </a:rPr>
              <a:t>Some viruses, such as influenza viruses (respiratory infections) and </a:t>
            </a:r>
            <a:r>
              <a:rPr lang="en-US" sz="1600" dirty="0" err="1">
                <a:solidFill>
                  <a:srgbClr val="000000"/>
                </a:solidFill>
                <a:latin typeface="Times New Roman"/>
                <a:ea typeface="Calibri"/>
                <a:cs typeface="+mn-cs"/>
              </a:rPr>
              <a:t>noroviruses</a:t>
            </a:r>
            <a:r>
              <a:rPr lang="en-US" sz="1600" dirty="0">
                <a:solidFill>
                  <a:srgbClr val="000000"/>
                </a:solidFill>
                <a:latin typeface="Times New Roman"/>
                <a:ea typeface="Calibri"/>
                <a:cs typeface="+mn-cs"/>
              </a:rPr>
              <a:t> (gastrointestinal infections), </a:t>
            </a:r>
            <a:r>
              <a:rPr lang="en-US" sz="1600" b="1" dirty="0">
                <a:solidFill>
                  <a:srgbClr val="000000"/>
                </a:solidFill>
                <a:latin typeface="Times New Roman"/>
                <a:ea typeface="Calibri"/>
                <a:cs typeface="+mn-cs"/>
              </a:rPr>
              <a:t>produce disease at the portal of entry and typically do not spread systematically</a:t>
            </a:r>
            <a:r>
              <a:rPr lang="en-US" sz="1600" dirty="0">
                <a:solidFill>
                  <a:srgbClr val="000000"/>
                </a:solidFill>
                <a:latin typeface="Times New Roman"/>
                <a:ea typeface="Calibri"/>
                <a:cs typeface="+mn-cs"/>
              </a:rPr>
              <a:t>. Others can spread to distant sites (</a:t>
            </a:r>
            <a:r>
              <a:rPr lang="en-US" sz="1600" dirty="0" err="1">
                <a:solidFill>
                  <a:srgbClr val="000000"/>
                </a:solidFill>
                <a:latin typeface="Times New Roman"/>
                <a:ea typeface="Calibri"/>
                <a:cs typeface="+mn-cs"/>
              </a:rPr>
              <a:t>eg</a:t>
            </a:r>
            <a:r>
              <a:rPr lang="en-US" sz="1600" dirty="0">
                <a:solidFill>
                  <a:srgbClr val="000000"/>
                </a:solidFill>
                <a:latin typeface="Times New Roman"/>
                <a:ea typeface="Calibri"/>
                <a:cs typeface="+mn-cs"/>
              </a:rPr>
              <a:t>, cytomegalovirus [CMV], HIV, rabies virus) and cause additional disease manifestations . </a:t>
            </a:r>
            <a:r>
              <a:rPr lang="en-US" sz="1600" b="1" dirty="0">
                <a:solidFill>
                  <a:srgbClr val="000000"/>
                </a:solidFill>
                <a:latin typeface="Times New Roman"/>
                <a:ea typeface="Calibri"/>
                <a:cs typeface="+mn-cs"/>
              </a:rPr>
              <a:t>Mechanisms of viral spread vary, </a:t>
            </a:r>
            <a:r>
              <a:rPr lang="en-US" sz="1600" b="1" dirty="0" smtClean="0">
                <a:solidFill>
                  <a:srgbClr val="000000"/>
                </a:solidFill>
                <a:latin typeface="Times New Roman"/>
                <a:ea typeface="Calibri"/>
                <a:cs typeface="+mn-cs"/>
              </a:rPr>
              <a:t>but </a:t>
            </a:r>
            <a:r>
              <a:rPr lang="en-US" sz="1600" b="1" dirty="0">
                <a:solidFill>
                  <a:srgbClr val="000000"/>
                </a:solidFill>
                <a:latin typeface="Times New Roman"/>
                <a:ea typeface="Calibri"/>
                <a:cs typeface="+mn-cs"/>
              </a:rPr>
              <a:t>the most common route is via the bloodstream or </a:t>
            </a:r>
            <a:r>
              <a:rPr lang="en-US" sz="1600" b="1" dirty="0" err="1">
                <a:solidFill>
                  <a:srgbClr val="000000"/>
                </a:solidFill>
                <a:latin typeface="Times New Roman"/>
                <a:ea typeface="Calibri"/>
                <a:cs typeface="+mn-cs"/>
              </a:rPr>
              <a:t>lymphatics</a:t>
            </a:r>
            <a:r>
              <a:rPr lang="en-US" sz="1600" dirty="0">
                <a:solidFill>
                  <a:srgbClr val="000000"/>
                </a:solidFill>
                <a:latin typeface="Times New Roman"/>
                <a:ea typeface="Calibri"/>
                <a:cs typeface="+mn-cs"/>
              </a:rPr>
              <a:t>. The presence of virus in the blood is called </a:t>
            </a:r>
            <a:r>
              <a:rPr lang="en-US" sz="1600" b="1" dirty="0" err="1">
                <a:solidFill>
                  <a:srgbClr val="000000"/>
                </a:solidFill>
                <a:latin typeface="Times New Roman"/>
                <a:ea typeface="Calibri"/>
                <a:cs typeface="+mn-cs"/>
              </a:rPr>
              <a:t>viremia</a:t>
            </a:r>
            <a:r>
              <a:rPr lang="en-US" sz="1600" dirty="0">
                <a:solidFill>
                  <a:srgbClr val="000000"/>
                </a:solidFill>
                <a:latin typeface="Times New Roman"/>
                <a:ea typeface="Calibri"/>
                <a:cs typeface="+mn-cs"/>
              </a:rPr>
              <a:t>. </a:t>
            </a:r>
            <a:r>
              <a:rPr lang="en-US" sz="1600" b="1" dirty="0" err="1" smtClean="0">
                <a:solidFill>
                  <a:srgbClr val="000000"/>
                </a:solidFill>
                <a:latin typeface="Times New Roman"/>
                <a:ea typeface="Calibri"/>
                <a:cs typeface="+mn-cs"/>
              </a:rPr>
              <a:t>Virions</a:t>
            </a:r>
            <a:r>
              <a:rPr lang="en-US" sz="1600" b="1" dirty="0" smtClean="0">
                <a:solidFill>
                  <a:srgbClr val="000000"/>
                </a:solidFill>
                <a:latin typeface="Times New Roman"/>
                <a:ea typeface="Calibri"/>
                <a:cs typeface="+mn-cs"/>
              </a:rPr>
              <a:t> </a:t>
            </a:r>
            <a:r>
              <a:rPr lang="en-US" sz="1600" b="1" dirty="0">
                <a:solidFill>
                  <a:srgbClr val="000000"/>
                </a:solidFill>
                <a:latin typeface="Times New Roman"/>
                <a:ea typeface="Calibri"/>
                <a:cs typeface="+mn-cs"/>
              </a:rPr>
              <a:t>may be free in the plasma (</a:t>
            </a:r>
            <a:r>
              <a:rPr lang="en-US" sz="1600" b="1" dirty="0" err="1">
                <a:solidFill>
                  <a:srgbClr val="000000"/>
                </a:solidFill>
                <a:latin typeface="Times New Roman"/>
                <a:ea typeface="Calibri"/>
                <a:cs typeface="+mn-cs"/>
              </a:rPr>
              <a:t>eg</a:t>
            </a:r>
            <a:r>
              <a:rPr lang="en-US" sz="1600" b="1" dirty="0">
                <a:solidFill>
                  <a:srgbClr val="000000"/>
                </a:solidFill>
                <a:latin typeface="Times New Roman"/>
                <a:ea typeface="Calibri"/>
                <a:cs typeface="+mn-cs"/>
              </a:rPr>
              <a:t>, </a:t>
            </a:r>
            <a:r>
              <a:rPr lang="en-US" sz="1600" b="1" dirty="0" err="1">
                <a:solidFill>
                  <a:srgbClr val="000000"/>
                </a:solidFill>
                <a:latin typeface="Times New Roman"/>
                <a:ea typeface="Calibri"/>
                <a:cs typeface="+mn-cs"/>
              </a:rPr>
              <a:t>enteroviruses</a:t>
            </a:r>
            <a:r>
              <a:rPr lang="en-US" sz="1600" b="1" dirty="0">
                <a:solidFill>
                  <a:srgbClr val="000000"/>
                </a:solidFill>
                <a:latin typeface="Times New Roman"/>
                <a:ea typeface="Calibri"/>
                <a:cs typeface="+mn-cs"/>
              </a:rPr>
              <a:t>, </a:t>
            </a:r>
            <a:r>
              <a:rPr lang="en-US" sz="1600" b="1" dirty="0" err="1">
                <a:solidFill>
                  <a:srgbClr val="000000"/>
                </a:solidFill>
                <a:latin typeface="Times New Roman"/>
                <a:ea typeface="Calibri"/>
                <a:cs typeface="+mn-cs"/>
              </a:rPr>
              <a:t>togaviruses</a:t>
            </a:r>
            <a:r>
              <a:rPr lang="en-US" sz="1600" b="1" dirty="0">
                <a:solidFill>
                  <a:srgbClr val="000000"/>
                </a:solidFill>
                <a:latin typeface="Times New Roman"/>
                <a:ea typeface="Calibri"/>
                <a:cs typeface="+mn-cs"/>
              </a:rPr>
              <a:t>) or associated with particular cell types (</a:t>
            </a:r>
            <a:r>
              <a:rPr lang="en-US" sz="1600" b="1" dirty="0" err="1">
                <a:solidFill>
                  <a:srgbClr val="000000"/>
                </a:solidFill>
                <a:latin typeface="Times New Roman"/>
                <a:ea typeface="Calibri"/>
                <a:cs typeface="+mn-cs"/>
              </a:rPr>
              <a:t>eg</a:t>
            </a:r>
            <a:r>
              <a:rPr lang="en-US" sz="1600" b="1" dirty="0">
                <a:solidFill>
                  <a:srgbClr val="000000"/>
                </a:solidFill>
                <a:latin typeface="Times New Roman"/>
                <a:ea typeface="Calibri"/>
                <a:cs typeface="+mn-cs"/>
              </a:rPr>
              <a:t>, measles virus) . Viruses may multiply within those cells (</a:t>
            </a:r>
            <a:r>
              <a:rPr lang="en-US" sz="1600" b="1" dirty="0" err="1">
                <a:solidFill>
                  <a:srgbClr val="000000"/>
                </a:solidFill>
                <a:latin typeface="Times New Roman"/>
                <a:ea typeface="Calibri"/>
                <a:cs typeface="+mn-cs"/>
              </a:rPr>
              <a:t>eg</a:t>
            </a:r>
            <a:r>
              <a:rPr lang="en-US" sz="1600" b="1" dirty="0">
                <a:solidFill>
                  <a:srgbClr val="000000"/>
                </a:solidFill>
                <a:latin typeface="Times New Roman"/>
                <a:ea typeface="Calibri"/>
                <a:cs typeface="+mn-cs"/>
              </a:rPr>
              <a:t>, Epstein-Barr virus [EBV] is </a:t>
            </a:r>
            <a:r>
              <a:rPr lang="en-US" sz="1600" b="1" dirty="0" err="1">
                <a:solidFill>
                  <a:srgbClr val="000000"/>
                </a:solidFill>
                <a:latin typeface="Times New Roman"/>
                <a:ea typeface="Calibri"/>
                <a:cs typeface="+mn-cs"/>
              </a:rPr>
              <a:t>lymphotrophic</a:t>
            </a:r>
            <a:r>
              <a:rPr lang="en-US" sz="1600" b="1" dirty="0">
                <a:solidFill>
                  <a:srgbClr val="000000"/>
                </a:solidFill>
                <a:latin typeface="Times New Roman"/>
                <a:ea typeface="Calibri"/>
                <a:cs typeface="+mn-cs"/>
              </a:rPr>
              <a:t>. </a:t>
            </a:r>
            <a:r>
              <a:rPr lang="en-US" sz="1600" b="1" dirty="0" smtClean="0">
                <a:solidFill>
                  <a:srgbClr val="000000"/>
                </a:solidFill>
                <a:latin typeface="Times New Roman"/>
                <a:ea typeface="Calibri"/>
                <a:cs typeface="+mn-cs"/>
              </a:rPr>
              <a:t>      </a:t>
            </a:r>
            <a:r>
              <a:rPr lang="ar-IQ" sz="1600" b="1" dirty="0" smtClean="0">
                <a:solidFill>
                  <a:srgbClr val="000000"/>
                </a:solidFill>
                <a:latin typeface="Times New Roman"/>
                <a:ea typeface="Calibri"/>
                <a:cs typeface="+mn-cs"/>
              </a:rPr>
              <a:t> </a:t>
            </a:r>
            <a:r>
              <a:rPr lang="en-US" sz="1600" b="1" dirty="0" smtClean="0">
                <a:solidFill>
                  <a:srgbClr val="000000"/>
                </a:solidFill>
                <a:latin typeface="Times New Roman"/>
                <a:ea typeface="Calibri"/>
                <a:cs typeface="+mn-cs"/>
              </a:rPr>
              <a:t/>
            </a:r>
            <a:br>
              <a:rPr lang="en-US" sz="1600" b="1" dirty="0" smtClean="0">
                <a:solidFill>
                  <a:srgbClr val="000000"/>
                </a:solidFill>
                <a:latin typeface="Times New Roman"/>
                <a:ea typeface="Calibri"/>
                <a:cs typeface="+mn-cs"/>
              </a:rPr>
            </a:br>
            <a:r>
              <a:rPr lang="en-US" sz="1600" b="1" dirty="0" smtClean="0">
                <a:solidFill>
                  <a:srgbClr val="000000"/>
                </a:solidFill>
                <a:latin typeface="Times New Roman"/>
                <a:ea typeface="Calibri"/>
                <a:cs typeface="+mn-cs"/>
              </a:rPr>
              <a:t/>
            </a:r>
            <a:br>
              <a:rPr lang="en-US" sz="1600" b="1" dirty="0" smtClean="0">
                <a:solidFill>
                  <a:srgbClr val="000000"/>
                </a:solidFill>
                <a:latin typeface="Times New Roman"/>
                <a:ea typeface="Calibri"/>
                <a:cs typeface="+mn-cs"/>
              </a:rPr>
            </a:br>
            <a:endParaRPr lang="en-US" sz="1600" dirty="0">
              <a:solidFill>
                <a:srgbClr val="000000"/>
              </a:solidFill>
              <a:latin typeface="Calibri"/>
              <a:ea typeface="Calibri"/>
              <a:cs typeface="+mn-cs"/>
            </a:endParaRPr>
          </a:p>
        </p:txBody>
      </p:sp>
      <p:sp>
        <p:nvSpPr>
          <p:cNvPr id="3" name="عنصر نائب للمحتوى 2"/>
          <p:cNvSpPr>
            <a:spLocks noGrp="1"/>
          </p:cNvSpPr>
          <p:nvPr>
            <p:ph idx="1"/>
          </p:nvPr>
        </p:nvSpPr>
        <p:spPr>
          <a:xfrm>
            <a:off x="762000" y="404664"/>
            <a:ext cx="7543800" cy="2016224"/>
          </a:xfrm>
        </p:spPr>
        <p:txBody>
          <a:bodyPr>
            <a:normAutofit/>
          </a:bodyPr>
          <a:lstStyle/>
          <a:p>
            <a:pPr algn="just" rtl="0">
              <a:lnSpc>
                <a:spcPct val="150000"/>
              </a:lnSpc>
              <a:spcAft>
                <a:spcPts val="0"/>
              </a:spcAft>
            </a:pPr>
            <a:r>
              <a:rPr lang="en-US" sz="1800" b="1" dirty="0">
                <a:solidFill>
                  <a:srgbClr val="000000"/>
                </a:solidFill>
                <a:ea typeface="Calibri"/>
              </a:rPr>
              <a:t>A. Entry and Primary Replication </a:t>
            </a:r>
            <a:endParaRPr lang="en-US" sz="1800" dirty="0">
              <a:solidFill>
                <a:srgbClr val="000000"/>
              </a:solidFill>
              <a:latin typeface="Calibri"/>
              <a:ea typeface="Calibri"/>
            </a:endParaRPr>
          </a:p>
          <a:p>
            <a:pPr algn="just" rtl="0">
              <a:lnSpc>
                <a:spcPct val="150000"/>
              </a:lnSpc>
              <a:spcAft>
                <a:spcPts val="0"/>
              </a:spcAft>
            </a:pPr>
            <a:r>
              <a:rPr lang="en-US" sz="1800" dirty="0">
                <a:solidFill>
                  <a:srgbClr val="000000"/>
                </a:solidFill>
                <a:ea typeface="Calibri"/>
              </a:rPr>
              <a:t>Most viral infections are initiated when viruses attach and enter cells of one of the body surfaces—skin, respiratory tract, gastrointestinal tract, urogenital tract, or conjunctiva.  </a:t>
            </a:r>
            <a:endParaRPr lang="en-US" sz="1800" dirty="0">
              <a:solidFill>
                <a:srgbClr val="000000"/>
              </a:solidFill>
              <a:effectLst/>
              <a:latin typeface="Calibri"/>
              <a:ea typeface="Calibri"/>
            </a:endParaRPr>
          </a:p>
        </p:txBody>
      </p:sp>
    </p:spTree>
    <p:extLst>
      <p:ext uri="{BB962C8B-B14F-4D97-AF65-F5344CB8AC3E}">
        <p14:creationId xmlns:p14="http://schemas.microsoft.com/office/powerpoint/2010/main" val="41636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476672"/>
            <a:ext cx="7543800" cy="6048672"/>
          </a:xfrm>
        </p:spPr>
        <p:txBody>
          <a:bodyPr>
            <a:normAutofit fontScale="85000" lnSpcReduction="10000"/>
          </a:bodyPr>
          <a:lstStyle/>
          <a:p>
            <a:pPr algn="just" rtl="0">
              <a:lnSpc>
                <a:spcPct val="150000"/>
              </a:lnSpc>
              <a:spcAft>
                <a:spcPts val="0"/>
              </a:spcAft>
            </a:pPr>
            <a:r>
              <a:rPr lang="en-US" b="1" dirty="0">
                <a:solidFill>
                  <a:srgbClr val="000000"/>
                </a:solidFill>
                <a:ea typeface="Calibri"/>
              </a:rPr>
              <a:t>C. Cell Injury and Clinical Illness </a:t>
            </a:r>
            <a:endParaRPr lang="en-US" sz="2000" dirty="0">
              <a:solidFill>
                <a:srgbClr val="000000"/>
              </a:solidFill>
              <a:latin typeface="Calibri"/>
              <a:ea typeface="Calibri"/>
            </a:endParaRPr>
          </a:p>
          <a:p>
            <a:pPr algn="just" rtl="0">
              <a:lnSpc>
                <a:spcPct val="150000"/>
              </a:lnSpc>
              <a:spcAft>
                <a:spcPts val="0"/>
              </a:spcAft>
              <a:buFont typeface="Wingdings" pitchFamily="2" charset="2"/>
              <a:buChar char="v"/>
            </a:pPr>
            <a:r>
              <a:rPr lang="en-US" dirty="0">
                <a:solidFill>
                  <a:srgbClr val="000000"/>
                </a:solidFill>
                <a:ea typeface="Calibri"/>
              </a:rPr>
              <a:t>Destruction of virus-infected cells in the target tissues and physiologic alterations produced in the host by the </a:t>
            </a:r>
            <a:r>
              <a:rPr lang="en-US" b="1" dirty="0">
                <a:solidFill>
                  <a:srgbClr val="000000"/>
                </a:solidFill>
                <a:ea typeface="Calibri"/>
              </a:rPr>
              <a:t>tissue injury </a:t>
            </a:r>
            <a:r>
              <a:rPr lang="en-US" dirty="0">
                <a:solidFill>
                  <a:srgbClr val="000000"/>
                </a:solidFill>
                <a:ea typeface="Calibri"/>
              </a:rPr>
              <a:t>are partly responsible for the development of disease. </a:t>
            </a:r>
            <a:endParaRPr lang="en-US" sz="2000" dirty="0">
              <a:solidFill>
                <a:srgbClr val="000000"/>
              </a:solidFill>
              <a:latin typeface="Calibri"/>
              <a:ea typeface="Calibri"/>
            </a:endParaRPr>
          </a:p>
          <a:p>
            <a:pPr algn="just" rtl="0">
              <a:lnSpc>
                <a:spcPct val="150000"/>
              </a:lnSpc>
              <a:spcAft>
                <a:spcPts val="0"/>
              </a:spcAft>
              <a:buFont typeface="Wingdings" pitchFamily="2" charset="2"/>
              <a:buChar char="v"/>
            </a:pPr>
            <a:r>
              <a:rPr lang="en-US" dirty="0">
                <a:solidFill>
                  <a:srgbClr val="000000"/>
                </a:solidFill>
                <a:ea typeface="Calibri"/>
              </a:rPr>
              <a:t>Some tissues, such as intestinal epithelium, can rapidly regenerate </a:t>
            </a:r>
            <a:endParaRPr lang="en-US" sz="2000" dirty="0">
              <a:solidFill>
                <a:srgbClr val="000000"/>
              </a:solidFill>
              <a:latin typeface="Calibri"/>
              <a:ea typeface="Calibri"/>
            </a:endParaRPr>
          </a:p>
          <a:p>
            <a:pPr algn="just" rtl="0">
              <a:lnSpc>
                <a:spcPct val="150000"/>
              </a:lnSpc>
              <a:spcAft>
                <a:spcPts val="0"/>
              </a:spcAft>
              <a:buFont typeface="Wingdings" pitchFamily="2" charset="2"/>
              <a:buChar char="v"/>
            </a:pPr>
            <a:r>
              <a:rPr lang="en-US" dirty="0">
                <a:solidFill>
                  <a:srgbClr val="000000"/>
                </a:solidFill>
                <a:ea typeface="Calibri"/>
              </a:rPr>
              <a:t>and withstand extensive damage better than others, such as the brain. </a:t>
            </a:r>
            <a:endParaRPr lang="en-US" sz="2000" dirty="0">
              <a:solidFill>
                <a:srgbClr val="000000"/>
              </a:solidFill>
              <a:latin typeface="Calibri"/>
              <a:ea typeface="Calibri"/>
            </a:endParaRPr>
          </a:p>
          <a:p>
            <a:pPr algn="just" rtl="0">
              <a:lnSpc>
                <a:spcPct val="150000"/>
              </a:lnSpc>
            </a:pPr>
            <a:r>
              <a:rPr lang="en-US" b="1" dirty="0" smtClean="0">
                <a:solidFill>
                  <a:srgbClr val="000000"/>
                </a:solidFill>
                <a:ea typeface="Calibri"/>
              </a:rPr>
              <a:t> D</a:t>
            </a:r>
            <a:r>
              <a:rPr lang="en-US" b="1" dirty="0">
                <a:solidFill>
                  <a:srgbClr val="000000"/>
                </a:solidFill>
                <a:ea typeface="Calibri"/>
              </a:rPr>
              <a:t>. Recovery from Infection </a:t>
            </a:r>
            <a:endParaRPr lang="en-US" sz="2000" dirty="0">
              <a:solidFill>
                <a:srgbClr val="000000"/>
              </a:solidFill>
              <a:latin typeface="Calibri"/>
              <a:ea typeface="Calibri"/>
            </a:endParaRPr>
          </a:p>
          <a:p>
            <a:pPr algn="just" rtl="0">
              <a:lnSpc>
                <a:spcPct val="150000"/>
              </a:lnSpc>
              <a:spcAft>
                <a:spcPts val="0"/>
              </a:spcAft>
              <a:buFont typeface="Wingdings" pitchFamily="2" charset="2"/>
              <a:buChar char="v"/>
            </a:pPr>
            <a:r>
              <a:rPr lang="en-US" dirty="0">
                <a:solidFill>
                  <a:srgbClr val="000000"/>
                </a:solidFill>
                <a:ea typeface="Calibri"/>
              </a:rPr>
              <a:t>Following a viral infection, the host will succumb, recover, or establish a chronic infection. Recovery mechanisms include both innate and adaptive immune responses. Interferon (IFN) and other cytokines and possibly other host defense factors are involved. The relative importance of each component differs with the virus and the disease. </a:t>
            </a:r>
            <a:endParaRPr lang="en-US" sz="2000" dirty="0">
              <a:solidFill>
                <a:srgbClr val="000000"/>
              </a:solidFill>
              <a:latin typeface="Calibri"/>
              <a:ea typeface="Calibri"/>
            </a:endParaRPr>
          </a:p>
          <a:p>
            <a:pPr algn="just" rtl="0">
              <a:buFont typeface="Wingdings" pitchFamily="2" charset="2"/>
              <a:buChar char="v"/>
            </a:pPr>
            <a:endParaRPr lang="ar-IQ" dirty="0"/>
          </a:p>
        </p:txBody>
      </p:sp>
    </p:spTree>
    <p:extLst>
      <p:ext uri="{BB962C8B-B14F-4D97-AF65-F5344CB8AC3E}">
        <p14:creationId xmlns:p14="http://schemas.microsoft.com/office/powerpoint/2010/main" val="340343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just" rtl="0">
              <a:lnSpc>
                <a:spcPct val="150000"/>
              </a:lnSpc>
            </a:pPr>
            <a:r>
              <a:rPr lang="en-US" b="1" dirty="0">
                <a:solidFill>
                  <a:srgbClr val="000000"/>
                </a:solidFill>
                <a:ea typeface="Calibri"/>
              </a:rPr>
              <a:t>E. Virus Shedding </a:t>
            </a:r>
            <a:endParaRPr lang="en-US" sz="2000" dirty="0">
              <a:solidFill>
                <a:srgbClr val="000000"/>
              </a:solidFill>
              <a:latin typeface="Calibri"/>
              <a:ea typeface="Calibri"/>
            </a:endParaRPr>
          </a:p>
          <a:p>
            <a:pPr algn="just" rtl="0">
              <a:lnSpc>
                <a:spcPct val="150000"/>
              </a:lnSpc>
              <a:spcAft>
                <a:spcPts val="0"/>
              </a:spcAft>
              <a:buFont typeface="Wingdings" pitchFamily="2" charset="2"/>
              <a:buChar char="ü"/>
            </a:pPr>
            <a:r>
              <a:rPr lang="en-US" dirty="0">
                <a:solidFill>
                  <a:srgbClr val="000000"/>
                </a:solidFill>
                <a:ea typeface="Calibri"/>
              </a:rPr>
              <a:t>The last stage in pathogenesis is the shedding of infectious virus into the environment. This is a necessary step to maintain a viral infection in </a:t>
            </a:r>
            <a:endParaRPr lang="en-US" sz="2000" dirty="0">
              <a:solidFill>
                <a:srgbClr val="000000"/>
              </a:solidFill>
              <a:latin typeface="Calibri"/>
              <a:ea typeface="Calibri"/>
            </a:endParaRPr>
          </a:p>
          <a:p>
            <a:pPr algn="just" rtl="0">
              <a:lnSpc>
                <a:spcPct val="150000"/>
              </a:lnSpc>
              <a:spcAft>
                <a:spcPts val="0"/>
              </a:spcAft>
              <a:buFont typeface="Wingdings" pitchFamily="2" charset="2"/>
              <a:buChar char="ü"/>
            </a:pPr>
            <a:r>
              <a:rPr lang="en-US" dirty="0">
                <a:solidFill>
                  <a:srgbClr val="000000"/>
                </a:solidFill>
                <a:ea typeface="Calibri"/>
              </a:rPr>
              <a:t>populations of hosts. Shedding usually occurs from the body surfaces involved in viral entry</a:t>
            </a:r>
            <a:r>
              <a:rPr lang="en-US" b="1" dirty="0">
                <a:solidFill>
                  <a:srgbClr val="000000"/>
                </a:solidFill>
                <a:ea typeface="Calibri"/>
              </a:rPr>
              <a:t>.</a:t>
            </a:r>
            <a:endParaRPr lang="en-US" sz="2000" dirty="0">
              <a:solidFill>
                <a:srgbClr val="000000"/>
              </a:solidFill>
              <a:latin typeface="Calibri"/>
              <a:ea typeface="Calibri"/>
            </a:endParaRPr>
          </a:p>
          <a:p>
            <a:pPr algn="l" rtl="0">
              <a:buFont typeface="Wingdings" pitchFamily="2" charset="2"/>
              <a:buChar char="ü"/>
            </a:pPr>
            <a:endParaRPr lang="ar-IQ" dirty="0"/>
          </a:p>
        </p:txBody>
      </p:sp>
    </p:spTree>
    <p:extLst>
      <p:ext uri="{BB962C8B-B14F-4D97-AF65-F5344CB8AC3E}">
        <p14:creationId xmlns:p14="http://schemas.microsoft.com/office/powerpoint/2010/main" val="280161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92696"/>
            <a:ext cx="7543800" cy="5328592"/>
          </a:xfrm>
        </p:spPr>
        <p:txBody>
          <a:bodyPr>
            <a:normAutofit fontScale="85000" lnSpcReduction="20000"/>
          </a:bodyPr>
          <a:lstStyle/>
          <a:p>
            <a:pPr algn="just" rtl="0">
              <a:lnSpc>
                <a:spcPct val="150000"/>
              </a:lnSpc>
              <a:spcAft>
                <a:spcPts val="0"/>
              </a:spcAft>
            </a:pPr>
            <a:r>
              <a:rPr lang="en-US" b="1" dirty="0">
                <a:solidFill>
                  <a:srgbClr val="C00000"/>
                </a:solidFill>
                <a:ea typeface="Calibri"/>
              </a:rPr>
              <a:t>Viral Virulence </a:t>
            </a:r>
            <a:endParaRPr lang="en-US" sz="2000" dirty="0">
              <a:solidFill>
                <a:srgbClr val="C00000"/>
              </a:solidFill>
              <a:latin typeface="Calibri"/>
              <a:ea typeface="Calibri"/>
            </a:endParaRPr>
          </a:p>
          <a:p>
            <a:pPr algn="just" rtl="0">
              <a:lnSpc>
                <a:spcPct val="150000"/>
              </a:lnSpc>
              <a:buFont typeface="Wingdings" pitchFamily="2" charset="2"/>
              <a:buChar char="Ø"/>
            </a:pPr>
            <a:r>
              <a:rPr lang="en-US" dirty="0">
                <a:solidFill>
                  <a:srgbClr val="000000"/>
                </a:solidFill>
                <a:ea typeface="Calibri"/>
              </a:rPr>
              <a:t>Virulence refers </a:t>
            </a:r>
            <a:r>
              <a:rPr lang="en-US" b="1" dirty="0">
                <a:solidFill>
                  <a:srgbClr val="000000"/>
                </a:solidFill>
                <a:ea typeface="Calibri"/>
              </a:rPr>
              <a:t>to the capacity of a virus to cause disease in an infected host</a:t>
            </a:r>
            <a:r>
              <a:rPr lang="en-US" dirty="0">
                <a:solidFill>
                  <a:srgbClr val="000000"/>
                </a:solidFill>
                <a:ea typeface="Calibri"/>
              </a:rPr>
              <a:t>. It is a quantitative statement of the degree or extent of pathogenesis. In general, a </a:t>
            </a:r>
            <a:r>
              <a:rPr lang="en-US" b="1" dirty="0">
                <a:solidFill>
                  <a:srgbClr val="000000"/>
                </a:solidFill>
                <a:ea typeface="Calibri"/>
              </a:rPr>
              <a:t>virulent </a:t>
            </a:r>
            <a:r>
              <a:rPr lang="en-US" dirty="0">
                <a:solidFill>
                  <a:srgbClr val="000000"/>
                </a:solidFill>
                <a:ea typeface="Calibri"/>
              </a:rPr>
              <a:t>virus causes significant disease, whereas an </a:t>
            </a:r>
            <a:r>
              <a:rPr lang="en-US" b="1" dirty="0" err="1">
                <a:solidFill>
                  <a:srgbClr val="000000"/>
                </a:solidFill>
                <a:ea typeface="Calibri"/>
              </a:rPr>
              <a:t>avirulent</a:t>
            </a:r>
            <a:r>
              <a:rPr lang="en-US" b="1" dirty="0">
                <a:solidFill>
                  <a:srgbClr val="000000"/>
                </a:solidFill>
                <a:ea typeface="Calibri"/>
              </a:rPr>
              <a:t> </a:t>
            </a:r>
            <a:r>
              <a:rPr lang="en-US" dirty="0">
                <a:solidFill>
                  <a:srgbClr val="000000"/>
                </a:solidFill>
                <a:ea typeface="Calibri"/>
              </a:rPr>
              <a:t>or </a:t>
            </a:r>
            <a:r>
              <a:rPr lang="en-US" b="1" dirty="0">
                <a:solidFill>
                  <a:srgbClr val="000000"/>
                </a:solidFill>
                <a:ea typeface="Calibri"/>
              </a:rPr>
              <a:t>attenuated </a:t>
            </a:r>
            <a:r>
              <a:rPr lang="en-US" dirty="0">
                <a:solidFill>
                  <a:srgbClr val="000000"/>
                </a:solidFill>
                <a:ea typeface="Calibri"/>
              </a:rPr>
              <a:t>virus causes no or reduced disease, respectively. </a:t>
            </a:r>
            <a:endParaRPr lang="en-US" sz="2000" dirty="0">
              <a:solidFill>
                <a:srgbClr val="000000"/>
              </a:solidFill>
              <a:latin typeface="Calibri"/>
              <a:ea typeface="Calibri"/>
            </a:endParaRPr>
          </a:p>
          <a:p>
            <a:pPr algn="just" rtl="0">
              <a:lnSpc>
                <a:spcPct val="150000"/>
              </a:lnSpc>
              <a:spcAft>
                <a:spcPts val="0"/>
              </a:spcAft>
            </a:pPr>
            <a:r>
              <a:rPr lang="en-US" b="1" dirty="0">
                <a:solidFill>
                  <a:srgbClr val="C00000"/>
                </a:solidFill>
                <a:ea typeface="Calibri"/>
              </a:rPr>
              <a:t>Virulence depends on </a:t>
            </a:r>
            <a:endParaRPr lang="en-US" sz="2000" dirty="0">
              <a:solidFill>
                <a:srgbClr val="C00000"/>
              </a:solidFill>
              <a:latin typeface="Calibri"/>
              <a:ea typeface="Calibri"/>
            </a:endParaRPr>
          </a:p>
          <a:p>
            <a:pPr algn="just" rtl="0">
              <a:lnSpc>
                <a:spcPct val="150000"/>
              </a:lnSpc>
              <a:spcAft>
                <a:spcPts val="0"/>
              </a:spcAft>
              <a:buFont typeface="Wingdings" pitchFamily="2" charset="2"/>
              <a:buChar char="Ø"/>
            </a:pPr>
            <a:r>
              <a:rPr lang="en-US" dirty="0">
                <a:solidFill>
                  <a:srgbClr val="000000"/>
                </a:solidFill>
                <a:ea typeface="Calibri"/>
              </a:rPr>
              <a:t>-Dose </a:t>
            </a:r>
            <a:endParaRPr lang="en-US" sz="2000" dirty="0">
              <a:solidFill>
                <a:srgbClr val="000000"/>
              </a:solidFill>
              <a:latin typeface="Calibri"/>
              <a:ea typeface="Calibri"/>
            </a:endParaRPr>
          </a:p>
          <a:p>
            <a:pPr algn="just" rtl="0">
              <a:lnSpc>
                <a:spcPct val="150000"/>
              </a:lnSpc>
              <a:spcAft>
                <a:spcPts val="0"/>
              </a:spcAft>
              <a:buFont typeface="Wingdings" pitchFamily="2" charset="2"/>
              <a:buChar char="Ø"/>
            </a:pPr>
            <a:r>
              <a:rPr lang="en-US" dirty="0">
                <a:solidFill>
                  <a:srgbClr val="000000"/>
                </a:solidFill>
                <a:ea typeface="Calibri"/>
              </a:rPr>
              <a:t>-Virus strain (genetics) </a:t>
            </a:r>
            <a:endParaRPr lang="en-US" sz="2000" dirty="0">
              <a:solidFill>
                <a:srgbClr val="000000"/>
              </a:solidFill>
              <a:latin typeface="Calibri"/>
              <a:ea typeface="Calibri"/>
            </a:endParaRPr>
          </a:p>
          <a:p>
            <a:pPr algn="just" rtl="0">
              <a:lnSpc>
                <a:spcPct val="150000"/>
              </a:lnSpc>
              <a:spcAft>
                <a:spcPts val="0"/>
              </a:spcAft>
              <a:buFont typeface="Wingdings" pitchFamily="2" charset="2"/>
              <a:buChar char="Ø"/>
            </a:pPr>
            <a:r>
              <a:rPr lang="en-US" dirty="0">
                <a:solidFill>
                  <a:srgbClr val="000000"/>
                </a:solidFill>
                <a:ea typeface="Calibri"/>
              </a:rPr>
              <a:t>- Inoculation route - portal of entry </a:t>
            </a:r>
            <a:endParaRPr lang="en-US" sz="2000" dirty="0">
              <a:solidFill>
                <a:srgbClr val="000000"/>
              </a:solidFill>
              <a:latin typeface="Calibri"/>
              <a:ea typeface="Calibri"/>
            </a:endParaRPr>
          </a:p>
          <a:p>
            <a:pPr algn="just" rtl="0">
              <a:lnSpc>
                <a:spcPct val="150000"/>
              </a:lnSpc>
              <a:spcAft>
                <a:spcPts val="0"/>
              </a:spcAft>
              <a:buFont typeface="Wingdings" pitchFamily="2" charset="2"/>
              <a:buChar char="Ø"/>
            </a:pPr>
            <a:r>
              <a:rPr lang="en-US" dirty="0">
                <a:solidFill>
                  <a:srgbClr val="000000"/>
                </a:solidFill>
                <a:ea typeface="Calibri"/>
              </a:rPr>
              <a:t>-Host factors - </a:t>
            </a:r>
            <a:r>
              <a:rPr lang="en-US" dirty="0" err="1">
                <a:solidFill>
                  <a:srgbClr val="000000"/>
                </a:solidFill>
                <a:ea typeface="Calibri"/>
              </a:rPr>
              <a:t>eg</a:t>
            </a:r>
            <a:r>
              <a:rPr lang="en-US" dirty="0">
                <a:solidFill>
                  <a:srgbClr val="000000"/>
                </a:solidFill>
                <a:ea typeface="Calibri"/>
              </a:rPr>
              <a:t>. Age SV in adult neurons goes persistent but is lytic in young </a:t>
            </a:r>
            <a:endParaRPr lang="en-US" sz="2000" dirty="0">
              <a:solidFill>
                <a:srgbClr val="000000"/>
              </a:solidFill>
              <a:effectLst/>
              <a:latin typeface="Calibri"/>
              <a:ea typeface="Calibri"/>
            </a:endParaRPr>
          </a:p>
        </p:txBody>
      </p:sp>
    </p:spTree>
    <p:extLst>
      <p:ext uri="{BB962C8B-B14F-4D97-AF65-F5344CB8AC3E}">
        <p14:creationId xmlns:p14="http://schemas.microsoft.com/office/powerpoint/2010/main" val="133294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263480"/>
          </a:xfrm>
        </p:spPr>
        <p:txBody>
          <a:bodyPr>
            <a:normAutofit fontScale="92500" lnSpcReduction="10000"/>
          </a:bodyPr>
          <a:lstStyle/>
          <a:p>
            <a:pPr algn="just" rtl="0">
              <a:lnSpc>
                <a:spcPct val="150000"/>
              </a:lnSpc>
              <a:spcAft>
                <a:spcPts val="0"/>
              </a:spcAft>
              <a:buFont typeface="Wingdings" pitchFamily="2" charset="2"/>
              <a:buChar char="ü"/>
            </a:pPr>
            <a:r>
              <a:rPr lang="en-US" b="1" dirty="0">
                <a:solidFill>
                  <a:srgbClr val="C00000"/>
                </a:solidFill>
                <a:ea typeface="Calibri"/>
              </a:rPr>
              <a:t>Measuring Viral Virulence </a:t>
            </a:r>
            <a:endParaRPr lang="en-US" sz="2000" dirty="0">
              <a:solidFill>
                <a:srgbClr val="C00000"/>
              </a:solidFill>
              <a:latin typeface="Calibri"/>
              <a:ea typeface="Calibri"/>
            </a:endParaRPr>
          </a:p>
          <a:p>
            <a:pPr algn="just" rtl="0">
              <a:lnSpc>
                <a:spcPct val="150000"/>
              </a:lnSpc>
              <a:spcAft>
                <a:spcPts val="0"/>
              </a:spcAft>
            </a:pPr>
            <a:r>
              <a:rPr lang="en-US" dirty="0">
                <a:solidFill>
                  <a:srgbClr val="000000"/>
                </a:solidFill>
                <a:ea typeface="Calibri"/>
              </a:rPr>
              <a:t>Virulence can be quantified in a number of ways. One approach is to determine </a:t>
            </a:r>
            <a:r>
              <a:rPr lang="en-US" b="1" dirty="0">
                <a:solidFill>
                  <a:srgbClr val="000000"/>
                </a:solidFill>
                <a:ea typeface="Calibri"/>
              </a:rPr>
              <a:t>the concentration of virus </a:t>
            </a:r>
            <a:r>
              <a:rPr lang="en-US" dirty="0">
                <a:solidFill>
                  <a:srgbClr val="000000"/>
                </a:solidFill>
                <a:ea typeface="Calibri"/>
              </a:rPr>
              <a:t>that causes </a:t>
            </a:r>
            <a:r>
              <a:rPr lang="en-US" b="1" dirty="0">
                <a:solidFill>
                  <a:srgbClr val="000000"/>
                </a:solidFill>
                <a:ea typeface="Calibri"/>
              </a:rPr>
              <a:t>death or disease in 50% of the infected animals. This parameter is called the 50% lethal dose (LD50), the 50% paralytic dose (PD50), or the 50% infectious dose (ID50), depending on the parameter that is measured. </a:t>
            </a:r>
            <a:endParaRPr lang="en-US" sz="2000" dirty="0">
              <a:solidFill>
                <a:srgbClr val="000000"/>
              </a:solidFill>
              <a:latin typeface="Calibri"/>
              <a:ea typeface="Calibri"/>
            </a:endParaRPr>
          </a:p>
          <a:p>
            <a:pPr algn="just" rtl="0">
              <a:lnSpc>
                <a:spcPct val="150000"/>
              </a:lnSpc>
              <a:spcAft>
                <a:spcPts val="0"/>
              </a:spcAft>
              <a:buFont typeface="Wingdings" pitchFamily="2" charset="2"/>
              <a:buChar char="ü"/>
            </a:pPr>
            <a:r>
              <a:rPr lang="en-US" b="1" dirty="0">
                <a:solidFill>
                  <a:srgbClr val="C00000"/>
                </a:solidFill>
                <a:ea typeface="Calibri"/>
              </a:rPr>
              <a:t>Other measurements of virulence include : </a:t>
            </a:r>
            <a:endParaRPr lang="en-US" sz="2000" dirty="0">
              <a:solidFill>
                <a:srgbClr val="C00000"/>
              </a:solidFill>
              <a:latin typeface="Calibri"/>
              <a:ea typeface="Calibri"/>
            </a:endParaRPr>
          </a:p>
          <a:p>
            <a:pPr marL="0" indent="0" algn="just" rtl="0">
              <a:lnSpc>
                <a:spcPct val="150000"/>
              </a:lnSpc>
              <a:spcAft>
                <a:spcPts val="0"/>
              </a:spcAft>
              <a:buNone/>
            </a:pPr>
            <a:r>
              <a:rPr lang="en-US" dirty="0" smtClean="0">
                <a:solidFill>
                  <a:srgbClr val="000000"/>
                </a:solidFill>
                <a:ea typeface="Calibri"/>
              </a:rPr>
              <a:t>1- mean </a:t>
            </a:r>
            <a:r>
              <a:rPr lang="en-US" dirty="0">
                <a:solidFill>
                  <a:srgbClr val="000000"/>
                </a:solidFill>
                <a:ea typeface="Calibri"/>
              </a:rPr>
              <a:t>time to death or appearance of symptoms </a:t>
            </a:r>
            <a:endParaRPr lang="en-US" sz="2000" dirty="0">
              <a:solidFill>
                <a:srgbClr val="000000"/>
              </a:solidFill>
              <a:latin typeface="Calibri"/>
              <a:ea typeface="Calibri"/>
            </a:endParaRPr>
          </a:p>
          <a:p>
            <a:pPr marL="0" indent="0" algn="just" rtl="0">
              <a:lnSpc>
                <a:spcPct val="150000"/>
              </a:lnSpc>
              <a:spcAft>
                <a:spcPts val="0"/>
              </a:spcAft>
              <a:buNone/>
            </a:pPr>
            <a:r>
              <a:rPr lang="en-US" dirty="0" smtClean="0">
                <a:solidFill>
                  <a:srgbClr val="000000"/>
                </a:solidFill>
                <a:ea typeface="Calibri"/>
              </a:rPr>
              <a:t>2- measurement </a:t>
            </a:r>
            <a:r>
              <a:rPr lang="en-US" dirty="0">
                <a:solidFill>
                  <a:srgbClr val="000000"/>
                </a:solidFill>
                <a:ea typeface="Calibri"/>
              </a:rPr>
              <a:t>of fever or weight loss. </a:t>
            </a:r>
            <a:endParaRPr lang="en-US" sz="2000" dirty="0">
              <a:solidFill>
                <a:srgbClr val="000000"/>
              </a:solidFill>
              <a:effectLst/>
              <a:latin typeface="Calibri"/>
              <a:ea typeface="Calibri"/>
            </a:endParaRPr>
          </a:p>
        </p:txBody>
      </p:sp>
    </p:spTree>
    <p:extLst>
      <p:ext uri="{BB962C8B-B14F-4D97-AF65-F5344CB8AC3E}">
        <p14:creationId xmlns:p14="http://schemas.microsoft.com/office/powerpoint/2010/main" val="349426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66</TotalTime>
  <Words>735</Words>
  <Application>Microsoft Office PowerPoint</Application>
  <PresentationFormat>عرض على الشاشة (3:4)‏</PresentationFormat>
  <Paragraphs>41</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NewsPrint</vt:lpstr>
      <vt:lpstr>عرض تقديمي في PowerPoint</vt:lpstr>
      <vt:lpstr>Pathogenesis of virus</vt:lpstr>
      <vt:lpstr>Pathogenesis Viral pathogenesis: is the process that occurs when a virus infects a cell and causes cellular changes.                          Disease pathogenesis: is a subset of events during an infection that results in disease manifestation in the host.                             </vt:lpstr>
      <vt:lpstr>عرض تقديمي في PowerPoint</vt:lpstr>
      <vt:lpstr> B. Viral Spread and Cell Tropism                       Some viruses, such as influenza viruses (respiratory infections) and noroviruses (gastrointestinal infections), produce disease at the portal of entry and typically do not spread systematically. Others can spread to distant sites (eg, cytomegalovirus [CMV], HIV, rabies virus) and cause additional disease manifestations . Mechanisms of viral spread vary, but the most common route is via the bloodstream or lymphatics. The presence of virus in the blood is called viremia. Virions may be free in the plasma (eg, enteroviruses, togaviruses) or associated with particular cell types (eg, measles virus) . Viruses may multiply within those cells (eg, Epstein-Barr virus [EBV] is lymphotrophic.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Alrawasi</dc:creator>
  <cp:lastModifiedBy>DR.Ahmed Saker 2O11</cp:lastModifiedBy>
  <cp:revision>13</cp:revision>
  <dcterms:created xsi:type="dcterms:W3CDTF">2019-09-21T21:22:17Z</dcterms:created>
  <dcterms:modified xsi:type="dcterms:W3CDTF">2019-09-25T19:45:23Z</dcterms:modified>
</cp:coreProperties>
</file>